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972-74AB-47A6-8008-606572F5E9B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23F8-FC40-4ED2-B5A7-120D3591F7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972-74AB-47A6-8008-606572F5E9B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23F8-FC40-4ED2-B5A7-120D3591F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972-74AB-47A6-8008-606572F5E9B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23F8-FC40-4ED2-B5A7-120D3591F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972-74AB-47A6-8008-606572F5E9B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23F8-FC40-4ED2-B5A7-120D3591F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972-74AB-47A6-8008-606572F5E9B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0A123F8-FC40-4ED2-B5A7-120D3591F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972-74AB-47A6-8008-606572F5E9B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23F8-FC40-4ED2-B5A7-120D3591F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972-74AB-47A6-8008-606572F5E9B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23F8-FC40-4ED2-B5A7-120D3591F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972-74AB-47A6-8008-606572F5E9B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23F8-FC40-4ED2-B5A7-120D3591F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972-74AB-47A6-8008-606572F5E9B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23F8-FC40-4ED2-B5A7-120D3591F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972-74AB-47A6-8008-606572F5E9B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23F8-FC40-4ED2-B5A7-120D3591F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972-74AB-47A6-8008-606572F5E9B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23F8-FC40-4ED2-B5A7-120D3591F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2CD972-74AB-47A6-8008-606572F5E9B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A123F8-FC40-4ED2-B5A7-120D3591F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b="1" cap="all" dirty="0" smtClean="0">
              <a:latin typeface="+mj-lt"/>
            </a:endParaRPr>
          </a:p>
          <a:p>
            <a:pPr algn="ctr">
              <a:buNone/>
            </a:pPr>
            <a:endParaRPr lang="ru-RU" b="1" cap="all" dirty="0" smtClean="0">
              <a:latin typeface="+mj-lt"/>
            </a:endParaRPr>
          </a:p>
          <a:p>
            <a:pPr algn="ctr">
              <a:buNone/>
            </a:pPr>
            <a:endParaRPr lang="ru-RU" b="1" cap="all" dirty="0" smtClean="0">
              <a:latin typeface="+mj-lt"/>
            </a:endParaRPr>
          </a:p>
          <a:p>
            <a:pPr algn="ctr">
              <a:buNone/>
            </a:pPr>
            <a:endParaRPr lang="ru-RU" b="1" cap="all" dirty="0" smtClean="0">
              <a:latin typeface="+mj-lt"/>
            </a:endParaRPr>
          </a:p>
          <a:p>
            <a:pPr algn="ctr">
              <a:buNone/>
            </a:pPr>
            <a:endParaRPr lang="ru-RU" b="1" cap="all" dirty="0" smtClean="0">
              <a:latin typeface="+mj-lt"/>
            </a:endParaRPr>
          </a:p>
          <a:p>
            <a:pPr algn="ctr">
              <a:buNone/>
            </a:pPr>
            <a:endParaRPr lang="ru-RU" b="1" cap="all" dirty="0" smtClean="0">
              <a:latin typeface="+mj-lt"/>
            </a:endParaRPr>
          </a:p>
          <a:p>
            <a:pPr algn="ctr">
              <a:buNone/>
            </a:pPr>
            <a:endParaRPr lang="ru-RU" b="1" cap="all" dirty="0" smtClean="0">
              <a:latin typeface="+mj-lt"/>
            </a:endParaRPr>
          </a:p>
          <a:p>
            <a:pPr algn="ctr">
              <a:buNone/>
            </a:pPr>
            <a:endParaRPr lang="ru-RU" b="1" cap="all" dirty="0" smtClean="0">
              <a:latin typeface="+mj-lt"/>
            </a:endParaRPr>
          </a:p>
          <a:p>
            <a:pPr algn="ctr"/>
            <a:endParaRPr lang="ru-RU" b="1" cap="all" dirty="0" smtClean="0">
              <a:latin typeface="+mj-lt"/>
            </a:endParaRPr>
          </a:p>
          <a:p>
            <a:pPr algn="ctr"/>
            <a:endParaRPr lang="ru-RU" b="1" cap="all" dirty="0" smtClean="0">
              <a:latin typeface="+mj-lt"/>
            </a:endParaRPr>
          </a:p>
          <a:p>
            <a:pPr algn="ctr"/>
            <a:endParaRPr lang="ru-RU" b="1" cap="all" dirty="0" smtClean="0">
              <a:latin typeface="+mj-lt"/>
            </a:endParaRPr>
          </a:p>
          <a:p>
            <a:pPr algn="ctr"/>
            <a:endParaRPr lang="ru-RU" b="1" cap="all" dirty="0" smtClean="0">
              <a:latin typeface="+mj-lt"/>
            </a:endParaRPr>
          </a:p>
          <a:p>
            <a:pPr algn="ctr"/>
            <a:endParaRPr lang="ru-RU" b="1" cap="all" dirty="0" smtClean="0">
              <a:latin typeface="+mj-lt"/>
            </a:endParaRPr>
          </a:p>
          <a:p>
            <a:pPr algn="ctr"/>
            <a:r>
              <a:rPr lang="ru-RU" dirty="0" smtClean="0">
                <a:latin typeface="+mj-lt"/>
              </a:rPr>
              <a:t> </a:t>
            </a:r>
          </a:p>
          <a:p>
            <a:pPr algn="ctr"/>
            <a:r>
              <a:rPr lang="ru-RU" dirty="0" smtClean="0">
                <a:latin typeface="+mj-lt"/>
              </a:rPr>
              <a:t> </a:t>
            </a:r>
          </a:p>
          <a:p>
            <a:pPr marL="4763" indent="-4763" algn="ctr">
              <a:buNone/>
            </a:pPr>
            <a:r>
              <a:rPr lang="ru-RU" sz="10400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Межведомственный координационный совет</a:t>
            </a:r>
          </a:p>
          <a:p>
            <a:pPr marL="4763" indent="-4763" algn="ctr"/>
            <a:endParaRPr lang="ru-RU" sz="10400" b="1" dirty="0" smtClean="0">
              <a:ln w="6350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8000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ДОКЛАД:</a:t>
            </a:r>
          </a:p>
          <a:p>
            <a:pPr marL="0" indent="0" algn="ctr">
              <a:buNone/>
            </a:pPr>
            <a:r>
              <a:rPr lang="ru-RU" sz="8000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«Социальные показатели и индикаторы развития</a:t>
            </a:r>
          </a:p>
          <a:p>
            <a:pPr marL="0" indent="0" algn="ctr">
              <a:buNone/>
            </a:pPr>
            <a:r>
              <a:rPr lang="ru-RU" sz="8000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российского общества»</a:t>
            </a:r>
          </a:p>
          <a:p>
            <a:pPr marL="0" indent="0" algn="ctr">
              <a:buNone/>
            </a:pPr>
            <a:r>
              <a:rPr lang="ru-RU" sz="5600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</a:p>
          <a:p>
            <a:pPr marL="0" indent="0" algn="ctr">
              <a:buNone/>
            </a:pPr>
            <a:r>
              <a:rPr lang="ru-RU" sz="6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«О концептуальных подходах использования социальных показателей и индикаторов развития российского общества для оценки состоятельности формирования и реализации государственной социальной политики»</a:t>
            </a:r>
            <a:endParaRPr lang="ru-RU" sz="6400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 algn="ctr"/>
            <a:endParaRPr lang="ru-RU" sz="6400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Председатель Межведомственного координационного совета РАН</a:t>
            </a:r>
          </a:p>
          <a:p>
            <a:pPr marL="0" indent="0" algn="ctr">
              <a:buNone/>
            </a:pP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«Социальные показатели и индикаторы развития</a:t>
            </a:r>
          </a:p>
          <a:p>
            <a:pPr marL="0" indent="0" algn="ctr">
              <a:buNone/>
            </a:pP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российского общества»,</a:t>
            </a:r>
          </a:p>
          <a:p>
            <a:pPr marL="0" indent="0" algn="ctr">
              <a:buNone/>
            </a:pP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доктор юридических наук</a:t>
            </a:r>
          </a:p>
          <a:p>
            <a:pPr marL="0" indent="0" algn="ctr"/>
            <a:endParaRPr lang="ru-RU" sz="5600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 algn="ctr"/>
            <a:endParaRPr lang="ru-RU" sz="5600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Степашин Сергей Вадимович</a:t>
            </a:r>
            <a:endParaRPr lang="ru-RU" sz="7200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 algn="ctr"/>
            <a:endParaRPr lang="ru-RU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 algn="ctr"/>
            <a:endParaRPr lang="ru-RU" dirty="0" smtClean="0">
              <a:latin typeface="+mj-lt"/>
            </a:endParaRPr>
          </a:p>
          <a:p>
            <a:pPr marL="0" indent="0" algn="ctr"/>
            <a:r>
              <a:rPr lang="ru-RU" sz="5600" dirty="0" smtClean="0">
                <a:latin typeface="+mj-lt"/>
              </a:rPr>
              <a:t>г.Москва                                                                                    25 мая 2016 г.</a:t>
            </a:r>
          </a:p>
          <a:p>
            <a:pPr marL="0" indent="0" algn="ctr">
              <a:buNone/>
            </a:pPr>
            <a:r>
              <a:rPr lang="ru-RU" dirty="0" smtClean="0">
                <a:latin typeface="+mj-lt"/>
              </a:rPr>
              <a:t>  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721523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358246" cy="92869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О концептуальных подходах использования социальных показателей и индикаторов развития российского общества для оценки состоятельности формирования и реализации государственной социальной политики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7" name="Рисунок 6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571472" y="1142984"/>
            <a:ext cx="8143932" cy="52864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72462" y="655022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Слайд 1</a:t>
            </a:r>
            <a:endParaRPr lang="ru-RU" sz="14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92869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О концептуальных подходах использования социальных показателей и индикаторов развития российского общества для оценки состоятельности формирования и реализации государственной социальной политики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714348" y="1285860"/>
            <a:ext cx="8072494" cy="5143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2462" y="655022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Слайд 2</a:t>
            </a:r>
            <a:endParaRPr lang="ru-RU" sz="14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642910" y="142852"/>
            <a:ext cx="8143932" cy="100013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О концептуальных подходах использования социальных показателей и индикаторов развития российского общества для оценки состоятельности формирования и реализации государственной социальной политики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012" r="1012"/>
          <a:stretch>
            <a:fillRect/>
          </a:stretch>
        </p:blipFill>
        <p:spPr>
          <a:xfrm>
            <a:off x="928662" y="1214422"/>
            <a:ext cx="7715304" cy="50006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2462" y="655022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Слайд 3</a:t>
            </a:r>
            <a:endParaRPr lang="ru-RU" sz="14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4348" y="285750"/>
            <a:ext cx="8215370" cy="785796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О концептуальных подходах использования социальных показателей и индикаторов развития российского общества для оценки состоятельности формирования и реализации государственной социальной политики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1000100" y="1071546"/>
            <a:ext cx="7572428" cy="5429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2462" y="655022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Слайд 4</a:t>
            </a:r>
            <a:endParaRPr lang="ru-RU" sz="14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58246" cy="64294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О концептуальных подходах использования социальных показателей и индикаторов развития российского общества для оценки состоятельности формирования и реализации государственной социальной политики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500034" y="1142984"/>
            <a:ext cx="8429684" cy="5286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2462" y="655022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Слайд 5</a:t>
            </a:r>
            <a:endParaRPr lang="ru-RU" sz="14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428628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 концептуальных подходах использования социальных показателей и индикаторов развития российского общества для оценки состоятельности формирования и реализации государственной социальной политики</a:t>
            </a:r>
            <a:endParaRPr lang="ru-RU" sz="14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785786" y="1071546"/>
            <a:ext cx="7786742" cy="5214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72462" y="655022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Слайд 6</a:t>
            </a:r>
            <a:endParaRPr lang="ru-RU" sz="14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522288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 концептуальных подходах использования социальных показателей и индикаторов развития российского общества для оценки состоятельности формирования и реализации государственной социальной политики</a:t>
            </a:r>
            <a:endParaRPr lang="ru-RU" sz="14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857224" y="1142984"/>
            <a:ext cx="7786742" cy="5072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72462" y="6550223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Слайд 7</a:t>
            </a:r>
          </a:p>
          <a:p>
            <a:endParaRPr lang="ru-RU" sz="14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71414"/>
            <a:ext cx="8858312" cy="642942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Основные выводы и рекомендации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 </a:t>
            </a:r>
          </a:p>
          <a:p>
            <a:pPr algn="just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Необходимость формирования проекта основ государственной социальной политики Российской Федерации (социальной доктрины), обеспечивающей гармонизацию публичных обязательств власти, ожиданий общества и юрисдикций ключевых активов (потенциалов) развития.</a:t>
            </a:r>
          </a:p>
          <a:p>
            <a:pPr algn="just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Актуальность разработки методологического и организационного обеспечения независимой внешней оценки состоятельности формирования и реализации государственной социальной политики, </a:t>
            </a:r>
            <a:r>
              <a:rPr lang="ru-RU" sz="1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аутоэнтичной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национальным ценностям, интересам, реальным вызовам, возможностям и рискам.</a:t>
            </a:r>
          </a:p>
          <a:p>
            <a:pPr algn="just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</a:p>
          <a:p>
            <a:pPr algn="just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Целесообразность отражения в стратегии пространственного развития Российской Федерации и иных документах территориального планирования </a:t>
            </a:r>
            <a:r>
              <a:rPr lang="ru-RU" sz="1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целеполагания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архитектуры и технологий формирования конкурентоспособного социального пространства, включая развитие социально ориентированных платформ, образов, укладов и условий жизни.</a:t>
            </a:r>
          </a:p>
          <a:p>
            <a:pPr algn="just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Актуальность разработки методического обеспечения оценки уровня развития архитектуры и капитализации социального пространства.</a:t>
            </a:r>
          </a:p>
          <a:p>
            <a:pPr algn="just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</a:p>
          <a:p>
            <a:pPr algn="just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Необходимость смены парадигмы формирования условий социального развития путем закупки продукции и услуг, как непосредственных результатов управления проектами, на достижение конечных целевых эффектов реализуемой государственной социальной политики.</a:t>
            </a:r>
          </a:p>
          <a:p>
            <a:pPr algn="just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Реализация в этих целях потенциала Федеральной контрактной системы, как инструмента ненасильственного регулирования властью доступа населения к экономической, социальной и политической деятельности в целях проведения государственной региональной и социальной политики.</a:t>
            </a:r>
          </a:p>
          <a:p>
            <a:pPr algn="just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</a:p>
          <a:p>
            <a:pPr algn="just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Ликвидация сложившихся институциональных разрывов системы стратегического планирования и бюджетной системы путем разделения миссий политического руководства и управления реализацией целей социально-экономического развития, включая </a:t>
            </a:r>
            <a:r>
              <a:rPr lang="ru-RU" sz="1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бюджетирование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контрактацию, как институты </a:t>
            </a:r>
            <a:r>
              <a:rPr lang="ru-RU" sz="1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легитимизации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отдельных аспектов общественного договора.</a:t>
            </a:r>
          </a:p>
          <a:p>
            <a:pPr algn="just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Целесообразность формирования и реализации на муниципальном, региональном и федеральном уровнях, наряду с </a:t>
            </a:r>
            <a:r>
              <a:rPr lang="ru-RU" sz="1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инвестпроектами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социальных </a:t>
            </a:r>
            <a:r>
              <a:rPr lang="ru-RU" sz="1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инвестконтрактов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аналогичных институту специальных </a:t>
            </a:r>
            <a:r>
              <a:rPr lang="ru-RU" sz="1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инвестконтрактов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как инструмента реализации приоритетов промышленной политики Российской Федерации. </a:t>
            </a:r>
          </a:p>
          <a:p>
            <a:pPr algn="just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</a:p>
          <a:p>
            <a:pPr algn="just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Целесообразность разработки в целях обеспечения социальной сплоченности и политической стабильности в обществе методического и организационного обеспечения общественной оценки социальной ответственности бизнеса с учетом зарубежного опыта  и принятой РСПП «Социальной хартии российского бизнеса», в том числе в части подготовки проектов национального стандарта социальной отчетности  государственных и негосударственных хозяйствующих субъектов (аналога 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GRI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), ежегодных рейтингов и докладов о социальной ответственности бизнеса в Российской Федерации.</a:t>
            </a:r>
          </a:p>
          <a:p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</a:p>
          <a:p>
            <a:pPr algn="just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Необходимость разработки методического и информационного обеспечения в целях формирования целостной системы ключевых социальных индикаторов, </a:t>
            </a:r>
            <a:r>
              <a:rPr lang="ru-RU" sz="1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транспарентных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методов их оценки и визуализации результатов, включая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оценку сбалансированности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показателей, конкурентоспособности направлений и темпов развития.</a:t>
            </a:r>
          </a:p>
          <a:p>
            <a:pPr algn="just"/>
            <a:endParaRPr lang="ru-RU" sz="1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2462" y="6572272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Слайд 8</a:t>
            </a:r>
            <a:endParaRPr lang="ru-RU" sz="14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160</Words>
  <Application>Microsoft Office PowerPoint</Application>
  <PresentationFormat>Экран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О концептуальных подходах использования социальных показателей и индикаторов развития российского общества для оценки состоятельности формирования и реализации государственной социальной политики </vt:lpstr>
      <vt:lpstr>О концептуальных подходах использования социальных показателей и индикаторов развития российского общества для оценки состоятельности формирования и реализации государственной социальной политики </vt:lpstr>
      <vt:lpstr>О концептуальных подходах использования социальных показателей и индикаторов развития российского общества для оценки состоятельности формирования и реализации государственной социальной политики </vt:lpstr>
      <vt:lpstr>О концептуальных подходах использования социальных показателей и индикаторов развития российского общества для оценки состоятельности формирования и реализации государственной социальной политики </vt:lpstr>
      <vt:lpstr>О концептуальных подходах использования социальных показателей и индикаторов развития российского общества для оценки состоятельности формирования и реализации государственной социальной политики</vt:lpstr>
      <vt:lpstr>О концептуальных подходах использования социальных показателей и индикаторов развития российского общества для оценки состоятельности формирования и реализации государственной социальной политики</vt:lpstr>
      <vt:lpstr>О концептуальных подходах использования социальных показателей и индикаторов развития российского общества для оценки состоятельности формирования и реализации государственной социальной политики</vt:lpstr>
      <vt:lpstr>Слайд 9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концептуальных подходах использования социальных показателей и индикаторов развития российского общества для оценки состоятельности формирования и реализации государственной социальной политики</dc:title>
  <dc:creator>user</dc:creator>
  <cp:lastModifiedBy>Пользователь</cp:lastModifiedBy>
  <cp:revision>25</cp:revision>
  <dcterms:created xsi:type="dcterms:W3CDTF">2016-05-20T08:36:50Z</dcterms:created>
  <dcterms:modified xsi:type="dcterms:W3CDTF">2016-05-23T09:08:20Z</dcterms:modified>
</cp:coreProperties>
</file>